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23"/>
  </p:notesMasterIdLst>
  <p:handoutMasterIdLst>
    <p:handoutMasterId r:id="rId24"/>
  </p:handoutMasterIdLst>
  <p:sldIdLst>
    <p:sldId id="281" r:id="rId5"/>
    <p:sldId id="291" r:id="rId6"/>
    <p:sldId id="302" r:id="rId7"/>
    <p:sldId id="318" r:id="rId8"/>
    <p:sldId id="317" r:id="rId9"/>
    <p:sldId id="316" r:id="rId10"/>
    <p:sldId id="313" r:id="rId11"/>
    <p:sldId id="314" r:id="rId12"/>
    <p:sldId id="309" r:id="rId13"/>
    <p:sldId id="315" r:id="rId14"/>
    <p:sldId id="310" r:id="rId15"/>
    <p:sldId id="303" r:id="rId16"/>
    <p:sldId id="304" r:id="rId17"/>
    <p:sldId id="305" r:id="rId18"/>
    <p:sldId id="306" r:id="rId19"/>
    <p:sldId id="308" r:id="rId20"/>
    <p:sldId id="311" r:id="rId21"/>
    <p:sldId id="298" r:id="rId2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40A7B-C0DD-4606-9225-2A200EB0BA74}" v="1" dt="2021-10-15T08:49:52.451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CTAVIAN TUDOR  PINZARIU" userId="S::octavian-tudor.pinzariu@s.unibuc.ro::ec883cea-9068-4222-8c0d-d361a92f6211" providerId="AD" clId="Web-{21040A7B-C0DD-4606-9225-2A200EB0BA74}"/>
    <pc:docChg chg="delSld">
      <pc:chgData name="OCTAVIAN TUDOR  PINZARIU" userId="S::octavian-tudor.pinzariu@s.unibuc.ro::ec883cea-9068-4222-8c0d-d361a92f6211" providerId="AD" clId="Web-{21040A7B-C0DD-4606-9225-2A200EB0BA74}" dt="2021-10-15T08:49:52.451" v="0"/>
      <pc:docMkLst>
        <pc:docMk/>
      </pc:docMkLst>
      <pc:sldChg chg="del">
        <pc:chgData name="OCTAVIAN TUDOR  PINZARIU" userId="S::octavian-tudor.pinzariu@s.unibuc.ro::ec883cea-9068-4222-8c0d-d361a92f6211" providerId="AD" clId="Web-{21040A7B-C0DD-4606-9225-2A200EB0BA74}" dt="2021-10-15T08:49:52.451" v="0"/>
        <pc:sldMkLst>
          <pc:docMk/>
          <pc:sldMk cId="1478874768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15/10/2021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15/10/2021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ee/7/api/javax/servlet/Servlet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TTP-Definitive-Guide-Guides/dp/1565925092" TargetMode="External"/><Relationship Id="rId2" Type="http://schemas.openxmlformats.org/officeDocument/2006/relationships/hyperlink" Target="https://www.amazon.com/Professional-Java-Applications-Nicholas-Williams/dp/1118656466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aciuperca/web_technologies_with_java_202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home.cern/science/computing/birth-web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Course 1 - introduction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5C8B2BC-FC1F-4E4D-81BF-6FBDB324F4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" y="1908714"/>
            <a:ext cx="5780055" cy="3462275"/>
          </a:xfr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8A078947-72D5-4944-A7A6-8729D58B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29" y="1843412"/>
            <a:ext cx="4969826" cy="3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2241639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sent over a secure transport layer (SSL)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HTTP request and response data is encrypted before being sent across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certificates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28045D4-8437-4074-BA9D-E569B4B47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6304"/>
            <a:ext cx="5219314" cy="41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application structure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F1C8FD-E532-41D9-B8CA-9B053F753A1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60" y="1516063"/>
            <a:ext cx="7553071" cy="4494120"/>
          </a:xfrm>
        </p:spPr>
      </p:pic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6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containers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Content Placeholder 23" descr="A picture containing logo&#10;&#10;Description automatically generated">
            <a:extLst>
              <a:ext uri="{FF2B5EF4-FFF2-40B4-BE49-F238E27FC236}">
                <a16:creationId xmlns:a16="http://schemas.microsoft.com/office/drawing/2014/main" id="{3BC07D23-E564-4B38-B576-C96AF8122AF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4" y="1621673"/>
            <a:ext cx="2857899" cy="1664900"/>
          </a:xfr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DAB2C81-A97F-4BCA-8907-42EEA4D85065}"/>
              </a:ext>
            </a:extLst>
          </p:cNvPr>
          <p:cNvSpPr txBox="1">
            <a:spLocks/>
          </p:cNvSpPr>
          <p:nvPr/>
        </p:nvSpPr>
        <p:spPr>
          <a:xfrm>
            <a:off x="806823" y="1621673"/>
            <a:ext cx="5016927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only a part of the Java EE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 and respond to HTTP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the life cycle of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request URLs to Servlet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included in application servers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3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drawing, person&#10;&#10;Description automatically generated">
            <a:extLst>
              <a:ext uri="{FF2B5EF4-FFF2-40B4-BE49-F238E27FC236}">
                <a16:creationId xmlns:a16="http://schemas.microsoft.com/office/drawing/2014/main" id="{5EA1B27C-2B5D-4A73-9ADB-8C2586CF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44" y="1454152"/>
            <a:ext cx="2618330" cy="1780464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80FF615-1121-40C9-8FB2-7AC9620E7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99" y="3429000"/>
            <a:ext cx="2043621" cy="119381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D707F1-771A-41C6-869B-199BDE3B7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52" y="5020461"/>
            <a:ext cx="2472714" cy="1236357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923F9E3-D39E-481C-8952-C342FD96D58B}"/>
              </a:ext>
            </a:extLst>
          </p:cNvPr>
          <p:cNvSpPr txBox="1">
            <a:spLocks/>
          </p:cNvSpPr>
          <p:nvPr/>
        </p:nvSpPr>
        <p:spPr>
          <a:xfrm>
            <a:off x="806824" y="1780809"/>
            <a:ext cx="5016927" cy="355430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E411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all features in the Java EE specification, the most used being: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API for RESTful Web Services (JAX-RS)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API for WebSocket (WebSocket)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Enterprise JavaBeans (EJB)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Transaction API (JTA)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Persistence API (JPA)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Bean Validation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Contexts and Dependency Injection for the Java EE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 web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A4E307-E4C7-4342-93D1-387C24C2CEB3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and respond to requests from the end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within a web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web container deploys the Servlet with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is the only supported Servlet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Servlet official API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2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A4E307-E4C7-4342-93D1-387C24C2CEB3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E36D284-7D05-4673-8988-18203E63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36" y="1737920"/>
            <a:ext cx="8420830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2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133882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Professional Java for Web Applications</a:t>
            </a:r>
            <a:r>
              <a:rPr lang="en-US" dirty="0"/>
              <a:t>, chapters 1 - 7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 The Definitive Guide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Curriculum</a:t>
            </a:r>
          </a:p>
          <a:p>
            <a:r>
              <a:rPr lang="en-US" sz="2000" dirty="0"/>
              <a:t>evaluation</a:t>
            </a:r>
          </a:p>
          <a:p>
            <a:endParaRPr lang="en-US" sz="2000" dirty="0"/>
          </a:p>
          <a:p>
            <a:r>
              <a:rPr lang="en-US" sz="2000" dirty="0"/>
              <a:t>The HTTP protocol</a:t>
            </a:r>
          </a:p>
          <a:p>
            <a:r>
              <a:rPr lang="en-US" sz="2000" dirty="0"/>
              <a:t>HTTPS</a:t>
            </a:r>
          </a:p>
          <a:p>
            <a:r>
              <a:rPr lang="en-US" sz="2000" dirty="0"/>
              <a:t>web application structure</a:t>
            </a:r>
          </a:p>
          <a:p>
            <a:r>
              <a:rPr lang="en-US" sz="2000" dirty="0"/>
              <a:t>Web containers</a:t>
            </a:r>
          </a:p>
          <a:p>
            <a:r>
              <a:rPr lang="en-US" sz="2000" dirty="0"/>
              <a:t>Application servers</a:t>
            </a:r>
          </a:p>
          <a:p>
            <a:r>
              <a:rPr lang="en-GB" sz="2000" dirty="0">
                <a:solidFill>
                  <a:schemeClr val="tx1"/>
                </a:solidFill>
              </a:rPr>
              <a:t>servlets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38587" y="1508195"/>
            <a:ext cx="5016927" cy="4179799"/>
          </a:xfrm>
        </p:spPr>
        <p:txBody>
          <a:bodyPr/>
          <a:lstStyle/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Web applications intro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Spring Core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Spring MVC with Spring Boot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Thymeleaf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REST APIs with Spring Boot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databases using Spring Data JDBC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JPA / Hibernate fundamentals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Working with databases using Spring Data JPA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ransactions in Spring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Unit tests with Junit and Mockito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Integration tests with Spring</a:t>
            </a: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9605E8E-9360-4701-B9E4-EC163424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2" y="1508195"/>
            <a:ext cx="1882229" cy="1252538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FCABAD9C-12B5-4D25-82E5-37536E0BA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61" y="1756229"/>
            <a:ext cx="1440892" cy="75646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D416B8E-798D-4918-8C84-4AC8899FE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7" y="2608783"/>
            <a:ext cx="1942074" cy="1089096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411C668-9DBF-475C-A5E1-4D2D76CF5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1" y="3480570"/>
            <a:ext cx="2238534" cy="1119267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4C955E8-2025-4180-AA6E-4A13438DB4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36" y="4657883"/>
            <a:ext cx="1208723" cy="701087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46979FB-6214-4C4C-9897-32E246706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65" y="4780631"/>
            <a:ext cx="1338580" cy="3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38587" y="1508195"/>
            <a:ext cx="5016927" cy="2934650"/>
          </a:xfrm>
        </p:spPr>
        <p:txBody>
          <a:bodyPr/>
          <a:lstStyle/>
          <a:p>
            <a:endParaRPr lang="en-US" dirty="0"/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course materials will be available at:</a:t>
            </a:r>
          </a:p>
          <a:p>
            <a:pPr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9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38587" y="1508195"/>
            <a:ext cx="3509893" cy="4131516"/>
          </a:xfrm>
        </p:spPr>
        <p:txBody>
          <a:bodyPr/>
          <a:lstStyle/>
          <a:p>
            <a:endParaRPr lang="en-US" dirty="0"/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points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6 points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Attendance: 1 point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Project: 4 points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Assignments: 1 point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Implicitly granted points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 point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F72EB89-9BC1-4774-BE65-2AE0A4160B37}"/>
              </a:ext>
            </a:extLst>
          </p:cNvPr>
          <p:cNvSpPr txBox="1">
            <a:spLocks/>
          </p:cNvSpPr>
          <p:nvPr/>
        </p:nvSpPr>
        <p:spPr>
          <a:xfrm>
            <a:off x="4653281" y="1508195"/>
            <a:ext cx="6827520" cy="502060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attendance point is proportional with the attendance (1 point for 7 attended labs, 0.4 points for 3 attended labs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attendance is mandatory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consists of implementing an application (similar to the one from the lab project)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will take 2 hours</a:t>
            </a:r>
          </a:p>
          <a:p>
            <a:pPr marL="5715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Passing score is obtained after exam points and lab points are summed up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8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413109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layer protocol</a:t>
            </a:r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status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Note: Birth of the Web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B42B33-6188-4138-8BE5-6AF65139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94" y="1408313"/>
            <a:ext cx="5749771" cy="30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72D1EC0-98A9-4C74-BFC8-F95805F2D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2" y="1332909"/>
            <a:ext cx="6107837" cy="49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pic>
        <p:nvPicPr>
          <p:cNvPr id="15" name="Content Placeholder 14" descr="Diagram, text&#10;&#10;Description automatically generated">
            <a:extLst>
              <a:ext uri="{FF2B5EF4-FFF2-40B4-BE49-F238E27FC236}">
                <a16:creationId xmlns:a16="http://schemas.microsoft.com/office/drawing/2014/main" id="{5CE6747D-1DCA-49BB-923F-6368A87848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8" y="1889744"/>
            <a:ext cx="5165744" cy="3525635"/>
          </a:xfr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40A83E60-592A-482E-9DE6-04EBE14C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889744"/>
            <a:ext cx="5588522" cy="38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5A60D5F-1826-4F6E-A41F-394E3087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88" y="1662578"/>
            <a:ext cx="5954624" cy="43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6644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75A78F-0491-4B4B-A63B-14879F46F749}"/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718</TotalTime>
  <Words>417</Words>
  <Application>Microsoft Office PowerPoint</Application>
  <PresentationFormat>Ecran lat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18</vt:i4>
      </vt:variant>
    </vt:vector>
  </HeadingPairs>
  <TitlesOfParts>
    <vt:vector size="19" baseType="lpstr">
      <vt:lpstr>Endava PPT slides</vt:lpstr>
      <vt:lpstr>Web technologies using java</vt:lpstr>
      <vt:lpstr>agenda</vt:lpstr>
      <vt:lpstr>curriculum</vt:lpstr>
      <vt:lpstr>curricula</vt:lpstr>
      <vt:lpstr>evaluation</vt:lpstr>
      <vt:lpstr>The HTTP protocol</vt:lpstr>
      <vt:lpstr>HTTp request methods</vt:lpstr>
      <vt:lpstr>HTTP request methods</vt:lpstr>
      <vt:lpstr>HTTP messages</vt:lpstr>
      <vt:lpstr>HTTP status codes</vt:lpstr>
      <vt:lpstr>HTTPS</vt:lpstr>
      <vt:lpstr>BASIC web application structure</vt:lpstr>
      <vt:lpstr>WEB containers</vt:lpstr>
      <vt:lpstr>Application servers</vt:lpstr>
      <vt:lpstr>servlets</vt:lpstr>
      <vt:lpstr>servlets</vt:lpstr>
      <vt:lpstr>bibliography</vt:lpstr>
      <vt:lpstr>Prezentare PowerPoint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Ciuperca</cp:lastModifiedBy>
  <cp:revision>132</cp:revision>
  <cp:lastPrinted>2015-07-09T12:46:33Z</cp:lastPrinted>
  <dcterms:created xsi:type="dcterms:W3CDTF">2017-02-27T09:06:14Z</dcterms:created>
  <dcterms:modified xsi:type="dcterms:W3CDTF">2021-10-15T08:49:52Z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